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0" r:id="rId4"/>
    <p:sldId id="264" r:id="rId5"/>
    <p:sldId id="265" r:id="rId6"/>
    <p:sldId id="262" r:id="rId7"/>
    <p:sldId id="263" r:id="rId8"/>
    <p:sldId id="258" r:id="rId9"/>
    <p:sldId id="259" r:id="rId10"/>
    <p:sldId id="260" r:id="rId11"/>
    <p:sldId id="261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4" autoAdjust="0"/>
    <p:restoredTop sz="94660"/>
  </p:normalViewPr>
  <p:slideViewPr>
    <p:cSldViewPr>
      <p:cViewPr varScale="1">
        <p:scale>
          <a:sx n="104" d="100"/>
          <a:sy n="104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80929516622922126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4"/>
            <c:explosion val="64"/>
          </c:dPt>
          <c:cat>
            <c:strRef>
              <c:f>Sheet1!$A$2:$A$6</c:f>
              <c:strCache>
                <c:ptCount val="5"/>
                <c:pt idx="0">
                  <c:v>Arbitrarily Assigning Letter Grades</c:v>
                </c:pt>
                <c:pt idx="1">
                  <c:v>Cynicism</c:v>
                </c:pt>
                <c:pt idx="2">
                  <c:v>Ice Breakers</c:v>
                </c:pt>
                <c:pt idx="3">
                  <c:v>Artistic Practice</c:v>
                </c:pt>
                <c:pt idx="4">
                  <c:v>Writing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1.5</c:v>
                </c:pt>
                <c:pt idx="2">
                  <c:v>1</c:v>
                </c:pt>
                <c:pt idx="3">
                  <c:v>1</c:v>
                </c:pt>
                <c:pt idx="4">
                  <c:v>0.5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9540627734033245"/>
          <c:y val="0.2010241926280954"/>
          <c:w val="0.29008925967587385"/>
          <c:h val="0.57303696412948379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73746-B092-4AAB-B1ED-F128636A9083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F4A67-6822-48FD-8A69-0CC290FCC7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F4A67-6822-48FD-8A69-0CC290FCC7F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81000" y="274638"/>
            <a:ext cx="9906000" cy="2316162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latin typeface="Arial Narrow" pitchFamily="34" charset="0"/>
              </a:rPr>
              <a:t>What to Keep &amp; What to Change:  </a:t>
            </a:r>
            <a:br>
              <a:rPr lang="en-US" sz="3800" b="1" dirty="0" smtClean="0">
                <a:latin typeface="Arial Narrow" pitchFamily="34" charset="0"/>
              </a:rPr>
            </a:br>
            <a:r>
              <a:rPr lang="en-US" sz="3800" b="1" dirty="0" smtClean="0">
                <a:latin typeface="Arial Narrow" pitchFamily="34" charset="0"/>
              </a:rPr>
              <a:t>Artistic Critique for Self and Peer Assessment</a:t>
            </a:r>
            <a:endParaRPr lang="en-US" sz="38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00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Arial Narrow" pitchFamily="34" charset="0"/>
              </a:rPr>
              <a:t>Pete Edwards</a:t>
            </a:r>
            <a:br>
              <a:rPr lang="en-US" sz="3000" dirty="0" smtClean="0">
                <a:latin typeface="Arial Narrow" pitchFamily="34" charset="0"/>
              </a:rPr>
            </a:br>
            <a:r>
              <a:rPr lang="en-US" sz="3000" dirty="0" smtClean="0">
                <a:latin typeface="Arial Narrow" pitchFamily="34" charset="0"/>
              </a:rPr>
              <a:t>Madison Central High </a:t>
            </a:r>
            <a:r>
              <a:rPr lang="en-US" sz="3000" dirty="0" smtClean="0">
                <a:latin typeface="Arial Narrow" pitchFamily="34" charset="0"/>
              </a:rPr>
              <a:t>School</a:t>
            </a:r>
          </a:p>
          <a:p>
            <a:pPr algn="ctr"/>
            <a:r>
              <a:rPr lang="en-US" sz="3000" dirty="0" smtClean="0">
                <a:latin typeface="Arial Narrow" pitchFamily="34" charset="0"/>
              </a:rPr>
              <a:t>Visual Art</a:t>
            </a:r>
          </a:p>
          <a:p>
            <a:pPr algn="ctr"/>
            <a:endParaRPr lang="en-US" sz="3000" dirty="0" smtClean="0">
              <a:latin typeface="Arial Narrow" pitchFamily="34" charset="0"/>
            </a:endParaRPr>
          </a:p>
          <a:p>
            <a:pPr algn="ctr"/>
            <a:r>
              <a:rPr lang="en-US" sz="3000" dirty="0" smtClean="0">
                <a:latin typeface="Arial Narrow" pitchFamily="34" charset="0"/>
              </a:rPr>
              <a:t>EKUWP 2012 Summer Institute</a:t>
            </a:r>
          </a:p>
          <a:p>
            <a:pPr algn="ctr"/>
            <a:r>
              <a:rPr lang="en-US" sz="3000" dirty="0" smtClean="0">
                <a:latin typeface="Arial Narrow" pitchFamily="34" charset="0"/>
              </a:rPr>
              <a:t>June 13, 2012</a:t>
            </a:r>
            <a:endParaRPr lang="en-US" sz="3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 vs. Real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“Flower”</a:t>
            </a:r>
          </a:p>
          <a:p>
            <a:pPr lvl="1"/>
            <a:r>
              <a:rPr lang="en-US" dirty="0" smtClean="0"/>
              <a:t>Your brain gets in the way</a:t>
            </a:r>
          </a:p>
          <a:p>
            <a:pPr lvl="1"/>
            <a:r>
              <a:rPr lang="en-US" dirty="0" smtClean="0"/>
              <a:t>You get a symbol</a:t>
            </a:r>
          </a:p>
          <a:p>
            <a:r>
              <a:rPr lang="en-US" dirty="0" smtClean="0"/>
              <a:t>See a flower with your eye</a:t>
            </a:r>
          </a:p>
          <a:p>
            <a:r>
              <a:rPr lang="en-US" dirty="0" smtClean="0"/>
              <a:t>Draw a flower with your hand</a:t>
            </a:r>
          </a:p>
          <a:p>
            <a:r>
              <a:rPr lang="en-US" dirty="0" smtClean="0"/>
              <a:t>Cut your brain out of the equation</a:t>
            </a:r>
          </a:p>
          <a:p>
            <a:pPr lvl="1"/>
            <a:r>
              <a:rPr lang="en-US" dirty="0" smtClean="0"/>
              <a:t>You get a flower</a:t>
            </a:r>
          </a:p>
          <a:p>
            <a:pPr lvl="1"/>
            <a:r>
              <a:rPr lang="en-US" dirty="0" smtClean="0"/>
              <a:t>Or something close(r)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Contour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you liked/Why</a:t>
            </a:r>
          </a:p>
          <a:p>
            <a:pPr lvl="1"/>
            <a:r>
              <a:rPr lang="en-US" dirty="0" smtClean="0"/>
              <a:t>Talk about the </a:t>
            </a:r>
            <a:r>
              <a:rPr lang="en-US" b="1" dirty="0" smtClean="0"/>
              <a:t>Product</a:t>
            </a:r>
          </a:p>
          <a:p>
            <a:r>
              <a:rPr lang="en-US" dirty="0" smtClean="0"/>
              <a:t>What you would change/How</a:t>
            </a:r>
          </a:p>
          <a:p>
            <a:r>
              <a:rPr lang="en-US" dirty="0" smtClean="0"/>
              <a:t>Share it with someone at your table</a:t>
            </a:r>
          </a:p>
          <a:p>
            <a:pPr lvl="1"/>
            <a:r>
              <a:rPr lang="en-US" dirty="0" smtClean="0"/>
              <a:t>Talk about the </a:t>
            </a:r>
            <a:r>
              <a:rPr lang="en-US" b="1" dirty="0" smtClean="0"/>
              <a:t>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5532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Good Work!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Now here’s what it looks like over a longer timeline.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M:\Documents\MCHS 11-12\Images\AA\tea pots\IMG_0404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05600" cy="69036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05600" y="1600200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Not a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Tea Pot</a:t>
            </a:r>
          </a:p>
          <a:p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(Advanced Art)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:\Documents\MCHS 11-12\Images\VAI\Shape repeat painting\IMG_0161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001000" cy="54679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Repeated Shape Painting (Visual Art I)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:\Documents\MCHS 11-12\Images\VAI\value grid drawings\Picture 023.jpg"/>
          <p:cNvPicPr>
            <a:picLocks noChangeAspect="1" noChangeArrowheads="1"/>
          </p:cNvPicPr>
          <p:nvPr/>
        </p:nvPicPr>
        <p:blipFill>
          <a:blip r:embed="rId2" cstate="print"/>
          <a:srcRect l="15308" t="7202" r="9109" b="7805"/>
          <a:stretch>
            <a:fillRect/>
          </a:stretch>
        </p:blipFill>
        <p:spPr bwMode="auto">
          <a:xfrm>
            <a:off x="914400" y="0"/>
            <a:ext cx="7315200" cy="54632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791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Value Grid Drawing</a:t>
            </a:r>
            <a:r>
              <a:rPr lang="en-US" sz="4800" dirty="0" smtClean="0">
                <a:solidFill>
                  <a:schemeClr val="bg1"/>
                </a:solidFill>
              </a:rPr>
              <a:t> (Visual Art I)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0"/>
            <a:ext cx="8991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 smtClean="0">
                <a:solidFill>
                  <a:schemeClr val="bg1"/>
                </a:solidFill>
              </a:rPr>
              <a:t>Grieder</a:t>
            </a:r>
            <a:r>
              <a:rPr lang="en-US" sz="1100" dirty="0" smtClean="0">
                <a:solidFill>
                  <a:schemeClr val="bg1"/>
                </a:solidFill>
              </a:rPr>
              <a:t>, Terence. </a:t>
            </a:r>
            <a:r>
              <a:rPr lang="en-US" sz="1100" dirty="0" smtClean="0">
                <a:solidFill>
                  <a:schemeClr val="bg1"/>
                </a:solidFill>
              </a:rPr>
              <a:t>(</a:t>
            </a:r>
            <a:r>
              <a:rPr lang="en-US" sz="1100" dirty="0" smtClean="0">
                <a:solidFill>
                  <a:schemeClr val="bg1"/>
                </a:solidFill>
              </a:rPr>
              <a:t>1990). </a:t>
            </a:r>
            <a:r>
              <a:rPr lang="en-US" sz="1100" i="1" dirty="0" smtClean="0">
                <a:solidFill>
                  <a:schemeClr val="bg1"/>
                </a:solidFill>
              </a:rPr>
              <a:t>Artist and </a:t>
            </a:r>
            <a:r>
              <a:rPr lang="en-US" sz="1100" dirty="0" smtClean="0">
                <a:solidFill>
                  <a:schemeClr val="bg1"/>
                </a:solidFill>
              </a:rPr>
              <a:t>Audience.  Orlando, FL: hold, Rinehart and Winston, Inc.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 smtClean="0">
                <a:solidFill>
                  <a:schemeClr val="bg1"/>
                </a:solidFill>
              </a:rPr>
              <a:t>The interpretation of art is not mere fantasizing, but depends on powers of analysis which are improved by practice, like any other skill.</a:t>
            </a:r>
          </a:p>
          <a:p>
            <a:pPr algn="r"/>
            <a:endParaRPr lang="en-US" sz="4400" dirty="0" smtClean="0">
              <a:solidFill>
                <a:schemeClr val="bg1"/>
              </a:solidFill>
            </a:endParaRPr>
          </a:p>
          <a:p>
            <a:pPr algn="r"/>
            <a:r>
              <a:rPr lang="en-US" sz="4400" dirty="0" smtClean="0">
                <a:solidFill>
                  <a:schemeClr val="bg1"/>
                </a:solidFill>
              </a:rPr>
              <a:t>-Terence </a:t>
            </a:r>
            <a:r>
              <a:rPr lang="en-US" sz="4400" dirty="0" err="1" smtClean="0">
                <a:solidFill>
                  <a:schemeClr val="bg1"/>
                </a:solidFill>
              </a:rPr>
              <a:t>Grieder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Instructional Breakdown of Mr. Edwards’ Art Classes (Full Disclosure)</a:t>
            </a:r>
            <a:endParaRPr lang="en-US" sz="3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457200" y="1371600"/>
          <a:ext cx="9601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“Sometimes the artist is not fully aware of what has been wrought and the full implications of the work.  The ethics of art criticism must stem from a base of honesty and integrity….”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-James J. Kelly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096000"/>
            <a:ext cx="883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Kelly, James J. (1981). </a:t>
            </a:r>
            <a:r>
              <a:rPr lang="en-US" sz="1100" i="1" dirty="0" smtClean="0"/>
              <a:t>The </a:t>
            </a:r>
            <a:r>
              <a:rPr lang="en-US" sz="1100" i="1" dirty="0" err="1" smtClean="0"/>
              <a:t>Sculptual</a:t>
            </a:r>
            <a:r>
              <a:rPr lang="en-US" sz="1100" i="1" dirty="0" smtClean="0"/>
              <a:t> Ideal</a:t>
            </a:r>
            <a:r>
              <a:rPr lang="en-US" sz="1100" dirty="0" smtClean="0"/>
              <a:t> (3</a:t>
            </a:r>
            <a:r>
              <a:rPr lang="en-US" sz="1100" baseline="30000" dirty="0" smtClean="0"/>
              <a:t>rd</a:t>
            </a:r>
            <a:r>
              <a:rPr lang="en-US" sz="1100" dirty="0" smtClean="0"/>
              <a:t> ed.). Prospect Heights, IL: Waveland Press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 on what you have done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Reflect on what others have done</a:t>
            </a:r>
          </a:p>
          <a:p>
            <a:pPr lvl="3"/>
            <a:r>
              <a:rPr lang="en-US" sz="3200" dirty="0" smtClean="0"/>
              <a:t>Which in turn, makes you</a:t>
            </a:r>
            <a:r>
              <a:rPr lang="en-US" dirty="0" smtClean="0"/>
              <a:t>	</a:t>
            </a:r>
          </a:p>
        </p:txBody>
      </p:sp>
      <p:sp>
        <p:nvSpPr>
          <p:cNvPr id="7" name="Curved Up Arrow 6"/>
          <p:cNvSpPr/>
          <p:nvPr/>
        </p:nvSpPr>
        <p:spPr>
          <a:xfrm rot="16200000">
            <a:off x="6438900" y="1409700"/>
            <a:ext cx="2667000" cy="243840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Art I</a:t>
            </a:r>
          </a:p>
          <a:p>
            <a:pPr lvl="1"/>
            <a:r>
              <a:rPr lang="en-US" dirty="0" smtClean="0"/>
              <a:t>Check for content </a:t>
            </a:r>
            <a:r>
              <a:rPr lang="en-US" dirty="0" smtClean="0"/>
              <a:t>k</a:t>
            </a:r>
            <a:r>
              <a:rPr lang="en-US" dirty="0" smtClean="0"/>
              <a:t>nowledge</a:t>
            </a:r>
          </a:p>
          <a:p>
            <a:pPr lvl="1"/>
            <a:r>
              <a:rPr lang="en-US" dirty="0" smtClean="0"/>
              <a:t>Examine growth </a:t>
            </a:r>
            <a:r>
              <a:rPr lang="en-US" dirty="0" smtClean="0"/>
              <a:t>o</a:t>
            </a:r>
            <a:r>
              <a:rPr lang="en-US" dirty="0" smtClean="0"/>
              <a:t>pportunities</a:t>
            </a:r>
            <a:endParaRPr lang="en-US" dirty="0" smtClean="0"/>
          </a:p>
          <a:p>
            <a:r>
              <a:rPr lang="en-US" dirty="0" smtClean="0"/>
              <a:t>Advanced Art</a:t>
            </a:r>
          </a:p>
          <a:p>
            <a:pPr lvl="1"/>
            <a:r>
              <a:rPr lang="en-US" dirty="0" smtClean="0"/>
              <a:t>Reflect on Process and Product</a:t>
            </a:r>
          </a:p>
          <a:p>
            <a:pPr lvl="1"/>
            <a:r>
              <a:rPr lang="en-US" dirty="0" smtClean="0"/>
              <a:t>Assess/Reflect on peer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Critiquing Art from Outside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as a group (at tables)</a:t>
            </a:r>
          </a:p>
          <a:p>
            <a:r>
              <a:rPr lang="en-US" dirty="0" smtClean="0"/>
              <a:t>Discuss/write down your answers</a:t>
            </a:r>
          </a:p>
          <a:p>
            <a:r>
              <a:rPr lang="en-US" dirty="0" smtClean="0"/>
              <a:t>Share your interpretations</a:t>
            </a:r>
          </a:p>
          <a:p>
            <a:r>
              <a:rPr lang="en-US" dirty="0" smtClean="0"/>
              <a:t>Discuss as a class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Any</a:t>
            </a:r>
            <a:r>
              <a:rPr lang="en-US" dirty="0" smtClean="0"/>
              <a:t> response is VALID if:</a:t>
            </a:r>
          </a:p>
          <a:p>
            <a:pPr lvl="1"/>
            <a:r>
              <a:rPr lang="en-US" dirty="0" smtClean="0"/>
              <a:t>It is respectful</a:t>
            </a:r>
          </a:p>
          <a:p>
            <a:pPr lvl="1"/>
            <a:r>
              <a:rPr lang="en-US" dirty="0" smtClean="0"/>
              <a:t>It is appropriate</a:t>
            </a:r>
          </a:p>
          <a:p>
            <a:pPr lvl="1"/>
            <a:r>
              <a:rPr lang="en-US" dirty="0" smtClean="0"/>
              <a:t>It refers directly to the artwork</a:t>
            </a:r>
          </a:p>
          <a:p>
            <a:pPr lvl="1"/>
            <a:r>
              <a:rPr lang="en-US" dirty="0" smtClean="0"/>
              <a:t>You can support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>
            <a:noAutofit/>
          </a:bodyPr>
          <a:lstStyle/>
          <a:p>
            <a:r>
              <a:rPr lang="en-US" sz="6000" dirty="0" smtClean="0"/>
              <a:t>Seonna Hong</a:t>
            </a:r>
            <a:br>
              <a:rPr lang="en-US" sz="6000" dirty="0" smtClean="0"/>
            </a:br>
            <a:r>
              <a:rPr lang="en-US" sz="6000" i="1" dirty="0" smtClean="0"/>
              <a:t>Self </a:t>
            </a:r>
            <a:r>
              <a:rPr lang="en-US" sz="6000" i="1" dirty="0" smtClean="0"/>
              <a:t>Defeating</a:t>
            </a:r>
            <a:r>
              <a:rPr lang="en-US" sz="7200" i="1" dirty="0" smtClean="0"/>
              <a:t/>
            </a:r>
            <a:br>
              <a:rPr lang="en-US" sz="7200" i="1" dirty="0" smtClean="0"/>
            </a:b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4038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2006</a:t>
            </a: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Acrylic on canvas</a:t>
            </a:r>
          </a:p>
          <a:p>
            <a:pPr algn="ctr">
              <a:buNone/>
            </a:pPr>
            <a:r>
              <a:rPr lang="en-US" sz="4800" dirty="0" smtClean="0"/>
              <a:t>24 x 30 inches</a:t>
            </a:r>
          </a:p>
          <a:p>
            <a:pPr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M:\Documents\past Years\LPCS (08-11)\LPCS 11-12\Art\seonna hong our endless numbered da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839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336</Words>
  <Application>Microsoft Office PowerPoint</Application>
  <PresentationFormat>On-screen Show (4:3)</PresentationFormat>
  <Paragraphs>64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What to Keep &amp; What to Change:   Artistic Critique for Self and Peer Assessment</vt:lpstr>
      <vt:lpstr>Instructional Breakdown of Mr. Edwards’ Art Classes (Full Disclosure)</vt:lpstr>
      <vt:lpstr>“Sometimes the artist is not fully aware of what has been wrought and the full implications of the work.  The ethics of art criticism must stem from a base of honesty and integrity….”  -James J. Kelly </vt:lpstr>
      <vt:lpstr>Why We Critique</vt:lpstr>
      <vt:lpstr>In Practice</vt:lpstr>
      <vt:lpstr>Critiquing Art from Outside the Classroom</vt:lpstr>
      <vt:lpstr>Rules for Critique</vt:lpstr>
      <vt:lpstr>Seonna Hong Self Defeating </vt:lpstr>
      <vt:lpstr>Slide 9</vt:lpstr>
      <vt:lpstr>Symbols vs. Real</vt:lpstr>
      <vt:lpstr>Blind Contour Critique</vt:lpstr>
      <vt:lpstr>Good Work!  Now here’s what it looks like over a longer timeline. 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25</cp:revision>
  <dcterms:created xsi:type="dcterms:W3CDTF">2006-08-16T00:00:00Z</dcterms:created>
  <dcterms:modified xsi:type="dcterms:W3CDTF">2012-06-13T03:47:12Z</dcterms:modified>
</cp:coreProperties>
</file>